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0" r:id="rId4"/>
    <p:sldId id="259" r:id="rId5"/>
    <p:sldId id="261" r:id="rId6"/>
    <p:sldId id="263" r:id="rId7"/>
    <p:sldId id="262" r:id="rId8"/>
    <p:sldId id="264" r:id="rId9"/>
    <p:sldId id="265" r:id="rId10"/>
    <p:sldId id="267" r:id="rId11"/>
    <p:sldId id="266" r:id="rId12"/>
    <p:sldId id="268" r:id="rId13"/>
    <p:sldId id="269" r:id="rId14"/>
    <p:sldId id="270" r:id="rId15"/>
    <p:sldId id="271" r:id="rId16"/>
    <p:sldId id="27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1" d="100"/>
          <a:sy n="101" d="100"/>
        </p:scale>
        <p:origin x="29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53CDC7-FB38-0E43-BECB-6C1BE60E11E9}" type="datetimeFigureOut">
              <a:rPr lang="en-US" smtClean="0"/>
              <a:t>11/21/2017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1CDDD-6FFD-454A-80CC-05A0D04291E5}" type="slidenum">
              <a:rPr lang="en-US" smtClean="0"/>
              <a:t>‹#›</a:t>
            </a:fld>
            <a:endParaRPr lang="en-US"/>
          </a:p>
        </p:txBody>
      </p:sp>
    </p:spTree>
    <p:extLst>
      <p:ext uri="{BB962C8B-B14F-4D97-AF65-F5344CB8AC3E}">
        <p14:creationId xmlns:p14="http://schemas.microsoft.com/office/powerpoint/2010/main" val="2512608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53CDC7-FB38-0E43-BECB-6C1BE60E11E9}" type="datetimeFigureOut">
              <a:rPr lang="en-US" smtClean="0"/>
              <a:t>11/21/2017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1CDDD-6FFD-454A-80CC-05A0D04291E5}" type="slidenum">
              <a:rPr lang="en-US" smtClean="0"/>
              <a:t>‹#›</a:t>
            </a:fld>
            <a:endParaRPr lang="en-US"/>
          </a:p>
        </p:txBody>
      </p:sp>
    </p:spTree>
    <p:extLst>
      <p:ext uri="{BB962C8B-B14F-4D97-AF65-F5344CB8AC3E}">
        <p14:creationId xmlns:p14="http://schemas.microsoft.com/office/powerpoint/2010/main" val="3667471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53CDC7-FB38-0E43-BECB-6C1BE60E11E9}" type="datetimeFigureOut">
              <a:rPr lang="en-US" smtClean="0"/>
              <a:t>11/21/2017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1CDDD-6FFD-454A-80CC-05A0D04291E5}" type="slidenum">
              <a:rPr lang="en-US" smtClean="0"/>
              <a:t>‹#›</a:t>
            </a:fld>
            <a:endParaRPr lang="en-US"/>
          </a:p>
        </p:txBody>
      </p:sp>
    </p:spTree>
    <p:extLst>
      <p:ext uri="{BB962C8B-B14F-4D97-AF65-F5344CB8AC3E}">
        <p14:creationId xmlns:p14="http://schemas.microsoft.com/office/powerpoint/2010/main" val="2672091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53CDC7-FB38-0E43-BECB-6C1BE60E11E9}" type="datetimeFigureOut">
              <a:rPr lang="en-US" smtClean="0"/>
              <a:t>11/21/2017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1CDDD-6FFD-454A-80CC-05A0D04291E5}" type="slidenum">
              <a:rPr lang="en-US" smtClean="0"/>
              <a:t>‹#›</a:t>
            </a:fld>
            <a:endParaRPr lang="en-US"/>
          </a:p>
        </p:txBody>
      </p:sp>
    </p:spTree>
    <p:extLst>
      <p:ext uri="{BB962C8B-B14F-4D97-AF65-F5344CB8AC3E}">
        <p14:creationId xmlns:p14="http://schemas.microsoft.com/office/powerpoint/2010/main" val="1991593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53CDC7-FB38-0E43-BECB-6C1BE60E11E9}" type="datetimeFigureOut">
              <a:rPr lang="en-US" smtClean="0"/>
              <a:t>11/21/2017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1CDDD-6FFD-454A-80CC-05A0D04291E5}" type="slidenum">
              <a:rPr lang="en-US" smtClean="0"/>
              <a:t>‹#›</a:t>
            </a:fld>
            <a:endParaRPr lang="en-US"/>
          </a:p>
        </p:txBody>
      </p:sp>
    </p:spTree>
    <p:extLst>
      <p:ext uri="{BB962C8B-B14F-4D97-AF65-F5344CB8AC3E}">
        <p14:creationId xmlns:p14="http://schemas.microsoft.com/office/powerpoint/2010/main" val="649076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53CDC7-FB38-0E43-BECB-6C1BE60E11E9}" type="datetimeFigureOut">
              <a:rPr lang="en-US" smtClean="0"/>
              <a:t>11/21/2017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1CDDD-6FFD-454A-80CC-05A0D04291E5}" type="slidenum">
              <a:rPr lang="en-US" smtClean="0"/>
              <a:t>‹#›</a:t>
            </a:fld>
            <a:endParaRPr lang="en-US"/>
          </a:p>
        </p:txBody>
      </p:sp>
    </p:spTree>
    <p:extLst>
      <p:ext uri="{BB962C8B-B14F-4D97-AF65-F5344CB8AC3E}">
        <p14:creationId xmlns:p14="http://schemas.microsoft.com/office/powerpoint/2010/main" val="1521000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53CDC7-FB38-0E43-BECB-6C1BE60E11E9}" type="datetimeFigureOut">
              <a:rPr lang="en-US" smtClean="0"/>
              <a:t>11/21/2017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E1CDDD-6FFD-454A-80CC-05A0D04291E5}" type="slidenum">
              <a:rPr lang="en-US" smtClean="0"/>
              <a:t>‹#›</a:t>
            </a:fld>
            <a:endParaRPr lang="en-US"/>
          </a:p>
        </p:txBody>
      </p:sp>
    </p:spTree>
    <p:extLst>
      <p:ext uri="{BB962C8B-B14F-4D97-AF65-F5344CB8AC3E}">
        <p14:creationId xmlns:p14="http://schemas.microsoft.com/office/powerpoint/2010/main" val="1898844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53CDC7-FB38-0E43-BECB-6C1BE60E11E9}" type="datetimeFigureOut">
              <a:rPr lang="en-US" smtClean="0"/>
              <a:t>11/21/2017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E1CDDD-6FFD-454A-80CC-05A0D04291E5}" type="slidenum">
              <a:rPr lang="en-US" smtClean="0"/>
              <a:t>‹#›</a:t>
            </a:fld>
            <a:endParaRPr lang="en-US"/>
          </a:p>
        </p:txBody>
      </p:sp>
    </p:spTree>
    <p:extLst>
      <p:ext uri="{BB962C8B-B14F-4D97-AF65-F5344CB8AC3E}">
        <p14:creationId xmlns:p14="http://schemas.microsoft.com/office/powerpoint/2010/main" val="227974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53CDC7-FB38-0E43-BECB-6C1BE60E11E9}" type="datetimeFigureOut">
              <a:rPr lang="en-US" smtClean="0"/>
              <a:t>11/21/2017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E1CDDD-6FFD-454A-80CC-05A0D04291E5}" type="slidenum">
              <a:rPr lang="en-US" smtClean="0"/>
              <a:t>‹#›</a:t>
            </a:fld>
            <a:endParaRPr lang="en-US"/>
          </a:p>
        </p:txBody>
      </p:sp>
    </p:spTree>
    <p:extLst>
      <p:ext uri="{BB962C8B-B14F-4D97-AF65-F5344CB8AC3E}">
        <p14:creationId xmlns:p14="http://schemas.microsoft.com/office/powerpoint/2010/main" val="1222342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53CDC7-FB38-0E43-BECB-6C1BE60E11E9}" type="datetimeFigureOut">
              <a:rPr lang="en-US" smtClean="0"/>
              <a:t>11/21/2017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1CDDD-6FFD-454A-80CC-05A0D04291E5}" type="slidenum">
              <a:rPr lang="en-US" smtClean="0"/>
              <a:t>‹#›</a:t>
            </a:fld>
            <a:endParaRPr lang="en-US"/>
          </a:p>
        </p:txBody>
      </p:sp>
    </p:spTree>
    <p:extLst>
      <p:ext uri="{BB962C8B-B14F-4D97-AF65-F5344CB8AC3E}">
        <p14:creationId xmlns:p14="http://schemas.microsoft.com/office/powerpoint/2010/main" val="2035824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53CDC7-FB38-0E43-BECB-6C1BE60E11E9}" type="datetimeFigureOut">
              <a:rPr lang="en-US" smtClean="0"/>
              <a:t>11/21/2017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1CDDD-6FFD-454A-80CC-05A0D04291E5}" type="slidenum">
              <a:rPr lang="en-US" smtClean="0"/>
              <a:t>‹#›</a:t>
            </a:fld>
            <a:endParaRPr lang="en-US"/>
          </a:p>
        </p:txBody>
      </p:sp>
    </p:spTree>
    <p:extLst>
      <p:ext uri="{BB962C8B-B14F-4D97-AF65-F5344CB8AC3E}">
        <p14:creationId xmlns:p14="http://schemas.microsoft.com/office/powerpoint/2010/main" val="3732581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53CDC7-FB38-0E43-BECB-6C1BE60E11E9}" type="datetimeFigureOut">
              <a:rPr lang="en-US" smtClean="0"/>
              <a:t>11/21/2017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E1CDDD-6FFD-454A-80CC-05A0D04291E5}" type="slidenum">
              <a:rPr lang="en-US" smtClean="0"/>
              <a:t>‹#›</a:t>
            </a:fld>
            <a:endParaRPr lang="en-US"/>
          </a:p>
        </p:txBody>
      </p:sp>
    </p:spTree>
    <p:extLst>
      <p:ext uri="{BB962C8B-B14F-4D97-AF65-F5344CB8AC3E}">
        <p14:creationId xmlns:p14="http://schemas.microsoft.com/office/powerpoint/2010/main" val="114308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pic>
        <p:nvPicPr>
          <p:cNvPr id="4" name="Picture 3" descr="HSWH_SC_L04_R1157940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6718300" cy="4178300"/>
          </a:xfrm>
          <a:prstGeom prst="rect">
            <a:avLst/>
          </a:prstGeom>
        </p:spPr>
      </p:pic>
      <p:sp>
        <p:nvSpPr>
          <p:cNvPr id="5" name="TextBox 4"/>
          <p:cNvSpPr txBox="1"/>
          <p:nvPr/>
        </p:nvSpPr>
        <p:spPr>
          <a:xfrm>
            <a:off x="279400" y="486920"/>
            <a:ext cx="8864600" cy="830997"/>
          </a:xfrm>
          <a:prstGeom prst="rect">
            <a:avLst/>
          </a:prstGeom>
          <a:noFill/>
        </p:spPr>
        <p:txBody>
          <a:bodyPr vert="horz" wrap="square" rtlCol="0">
            <a:spAutoFit/>
          </a:bodyPr>
          <a:lstStyle/>
          <a:p>
            <a:r>
              <a:rPr lang="en-US" sz="2400" b="1" dirty="0">
                <a:solidFill>
                  <a:srgbClr val="DA0202"/>
                </a:solidFill>
              </a:rPr>
              <a:t>The Muslim World and Africa (730 B.C.-A.D. 1500)</a:t>
            </a:r>
            <a:r>
              <a:rPr lang="en-US" sz="2400" dirty="0">
                <a:solidFill>
                  <a:srgbClr val="DA0202"/>
                </a:solidFill>
              </a:rPr>
              <a:t> </a:t>
            </a:r>
          </a:p>
          <a:p>
            <a:r>
              <a:rPr lang="en-US" sz="2400" b="1" dirty="0"/>
              <a:t>Lesson 4 </a:t>
            </a:r>
            <a:r>
              <a:rPr lang="en-US" sz="2400" dirty="0"/>
              <a:t>The Ottoman and </a:t>
            </a:r>
            <a:r>
              <a:rPr lang="en-US" sz="2400" dirty="0" err="1"/>
              <a:t>Safavid</a:t>
            </a:r>
            <a:r>
              <a:rPr lang="en-US" sz="2400" dirty="0"/>
              <a:t> Empires </a:t>
            </a:r>
          </a:p>
        </p:txBody>
      </p:sp>
    </p:spTree>
    <p:extLst>
      <p:ext uri="{BB962C8B-B14F-4D97-AF65-F5344CB8AC3E}">
        <p14:creationId xmlns:p14="http://schemas.microsoft.com/office/powerpoint/2010/main" val="702653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8369300" cy="461665"/>
          </a:xfrm>
          <a:prstGeom prst="rect">
            <a:avLst/>
          </a:prstGeom>
          <a:noFill/>
        </p:spPr>
        <p:txBody>
          <a:bodyPr vert="horz" wrap="square" rtlCol="0">
            <a:spAutoFit/>
          </a:bodyPr>
          <a:lstStyle/>
          <a:p>
            <a:pPr algn="ctr"/>
            <a:r>
              <a:rPr lang="en-US" sz="2400" b="1" dirty="0">
                <a:solidFill>
                  <a:srgbClr val="0072BC"/>
                </a:solidFill>
              </a:rPr>
              <a:t>The Rise of the </a:t>
            </a:r>
            <a:r>
              <a:rPr lang="en-US" sz="2400" b="1" dirty="0" err="1">
                <a:solidFill>
                  <a:srgbClr val="0072BC"/>
                </a:solidFill>
              </a:rPr>
              <a:t>Safavids</a:t>
            </a:r>
            <a:endParaRPr lang="en-US" sz="2400" b="1" dirty="0">
              <a:solidFill>
                <a:srgbClr val="0072BC"/>
              </a:solidFill>
            </a:endParaRPr>
          </a:p>
        </p:txBody>
      </p:sp>
      <p:sp>
        <p:nvSpPr>
          <p:cNvPr id="3" name="TextBox 2"/>
          <p:cNvSpPr txBox="1"/>
          <p:nvPr/>
        </p:nvSpPr>
        <p:spPr>
          <a:xfrm>
            <a:off x="279400" y="1460500"/>
            <a:ext cx="8502650" cy="4524315"/>
          </a:xfrm>
          <a:prstGeom prst="rect">
            <a:avLst/>
          </a:prstGeom>
          <a:noFill/>
        </p:spPr>
        <p:txBody>
          <a:bodyPr vert="horz" wrap="square" rtlCol="0">
            <a:spAutoFit/>
          </a:bodyPr>
          <a:lstStyle/>
          <a:p>
            <a:pPr algn="ctr"/>
            <a:r>
              <a:rPr lang="en-US" sz="2400" dirty="0"/>
              <a:t>Abbas the Great</a:t>
            </a:r>
          </a:p>
          <a:p>
            <a:pPr marL="342900" indent="-342900">
              <a:buFont typeface="Arial" panose="020B0604020202020204" pitchFamily="34" charset="0"/>
              <a:buChar char="•"/>
            </a:pPr>
            <a:r>
              <a:rPr lang="en-US" sz="2400" dirty="0"/>
              <a:t>Ruled from 1588 to 1629</a:t>
            </a:r>
          </a:p>
          <a:p>
            <a:pPr marL="342900" indent="-342900">
              <a:buFont typeface="Arial" panose="020B0604020202020204" pitchFamily="34" charset="0"/>
              <a:buChar char="•"/>
            </a:pPr>
            <a:r>
              <a:rPr lang="en-US" sz="2400" dirty="0"/>
              <a:t>Centralized government, sought allies with European powers who were wary of the Ottomans</a:t>
            </a:r>
          </a:p>
          <a:p>
            <a:pPr marL="342900" indent="-342900">
              <a:buFont typeface="Arial" panose="020B0604020202020204" pitchFamily="34" charset="0"/>
              <a:buChar char="•"/>
            </a:pPr>
            <a:r>
              <a:rPr lang="en-US" sz="2400" dirty="0"/>
              <a:t>Reduces taxes on farmers and herders in order to encourage the growth of Industry</a:t>
            </a:r>
          </a:p>
          <a:p>
            <a:pPr marL="342900" indent="-342900">
              <a:buFont typeface="Arial" panose="020B0604020202020204" pitchFamily="34" charset="0"/>
              <a:buChar char="•"/>
            </a:pPr>
            <a:r>
              <a:rPr lang="en-US" sz="2400" dirty="0"/>
              <a:t>Builds new capital at Isfahan</a:t>
            </a:r>
          </a:p>
          <a:p>
            <a:pPr algn="ctr"/>
            <a:r>
              <a:rPr lang="en-US" sz="2400" dirty="0"/>
              <a:t>A Center of Art and Trade</a:t>
            </a:r>
          </a:p>
          <a:p>
            <a:pPr marL="342900" indent="-342900">
              <a:buFont typeface="Arial" panose="020B0604020202020204" pitchFamily="34" charset="0"/>
              <a:buChar char="•"/>
            </a:pPr>
            <a:r>
              <a:rPr lang="en-US" sz="2400" dirty="0"/>
              <a:t>Isfahan becomes the center of arts, architecture and silk trade</a:t>
            </a:r>
          </a:p>
          <a:p>
            <a:pPr marL="342900" indent="-342900">
              <a:buFont typeface="Arial" panose="020B0604020202020204" pitchFamily="34" charset="0"/>
              <a:buChar char="•"/>
            </a:pPr>
            <a:r>
              <a:rPr lang="en-US" sz="2400" dirty="0"/>
              <a:t>Abbas brings Armenians to Isfahan because they are the best silk producers in the world. They settle outside the city and rule their community</a:t>
            </a:r>
          </a:p>
        </p:txBody>
      </p:sp>
    </p:spTree>
    <p:extLst>
      <p:ext uri="{BB962C8B-B14F-4D97-AF65-F5344CB8AC3E}">
        <p14:creationId xmlns:p14="http://schemas.microsoft.com/office/powerpoint/2010/main" val="3574592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8331200" cy="461665"/>
          </a:xfrm>
          <a:prstGeom prst="rect">
            <a:avLst/>
          </a:prstGeom>
          <a:noFill/>
        </p:spPr>
        <p:txBody>
          <a:bodyPr vert="horz" wrap="square" rtlCol="0">
            <a:spAutoFit/>
          </a:bodyPr>
          <a:lstStyle/>
          <a:p>
            <a:pPr algn="ctr"/>
            <a:r>
              <a:rPr lang="en-US" sz="2400" b="1" dirty="0">
                <a:solidFill>
                  <a:srgbClr val="0072BC"/>
                </a:solidFill>
              </a:rPr>
              <a:t>The Rise of the </a:t>
            </a:r>
            <a:r>
              <a:rPr lang="en-US" sz="2400" b="1" dirty="0" err="1">
                <a:solidFill>
                  <a:srgbClr val="0072BC"/>
                </a:solidFill>
              </a:rPr>
              <a:t>Safavids</a:t>
            </a:r>
            <a:endParaRPr lang="en-US" sz="2400" b="1" dirty="0">
              <a:solidFill>
                <a:srgbClr val="0072BC"/>
              </a:solidFill>
            </a:endParaRPr>
          </a:p>
        </p:txBody>
      </p:sp>
      <p:sp>
        <p:nvSpPr>
          <p:cNvPr id="3" name="TextBox 2"/>
          <p:cNvSpPr txBox="1"/>
          <p:nvPr/>
        </p:nvSpPr>
        <p:spPr>
          <a:xfrm>
            <a:off x="279399" y="1460500"/>
            <a:ext cx="8474075" cy="4524315"/>
          </a:xfrm>
          <a:prstGeom prst="rect">
            <a:avLst/>
          </a:prstGeom>
          <a:noFill/>
        </p:spPr>
        <p:txBody>
          <a:bodyPr vert="horz" wrap="square" rtlCol="0">
            <a:spAutoFit/>
          </a:bodyPr>
          <a:lstStyle/>
          <a:p>
            <a:pPr lvl="0" algn="ctr"/>
            <a:r>
              <a:rPr lang="en-US" sz="2400" dirty="0">
                <a:solidFill>
                  <a:prstClr val="black"/>
                </a:solidFill>
              </a:rPr>
              <a:t>The Decline of the </a:t>
            </a:r>
            <a:r>
              <a:rPr lang="en-US" sz="2400" dirty="0" err="1">
                <a:solidFill>
                  <a:prstClr val="black"/>
                </a:solidFill>
              </a:rPr>
              <a:t>Safavid</a:t>
            </a:r>
            <a:r>
              <a:rPr lang="en-US" sz="2400" dirty="0">
                <a:solidFill>
                  <a:prstClr val="black"/>
                </a:solidFill>
              </a:rPr>
              <a:t> Empire</a:t>
            </a:r>
          </a:p>
          <a:p>
            <a:pPr marL="342900" lvl="0" indent="-342900">
              <a:buFont typeface="Arial" panose="020B0604020202020204" pitchFamily="34" charset="0"/>
              <a:buChar char="•"/>
            </a:pPr>
            <a:r>
              <a:rPr lang="en-US" sz="2400" dirty="0">
                <a:solidFill>
                  <a:prstClr val="black"/>
                </a:solidFill>
              </a:rPr>
              <a:t>The </a:t>
            </a:r>
            <a:r>
              <a:rPr lang="en-US" sz="2400" dirty="0" err="1">
                <a:solidFill>
                  <a:prstClr val="black"/>
                </a:solidFill>
              </a:rPr>
              <a:t>Safavid</a:t>
            </a:r>
            <a:r>
              <a:rPr lang="en-US" sz="2400" dirty="0">
                <a:solidFill>
                  <a:prstClr val="black"/>
                </a:solidFill>
              </a:rPr>
              <a:t> empire declines with the death of Shah Abbas</a:t>
            </a:r>
          </a:p>
          <a:p>
            <a:pPr marL="342900" lvl="0" indent="-342900">
              <a:buFont typeface="Arial" panose="020B0604020202020204" pitchFamily="34" charset="0"/>
              <a:buChar char="•"/>
            </a:pPr>
            <a:r>
              <a:rPr lang="en-US" sz="2400" dirty="0">
                <a:solidFill>
                  <a:prstClr val="black"/>
                </a:solidFill>
              </a:rPr>
              <a:t>The Ottoman armies keep attacking</a:t>
            </a:r>
          </a:p>
          <a:p>
            <a:pPr marL="342900" lvl="0" indent="-342900">
              <a:buFont typeface="Arial" panose="020B0604020202020204" pitchFamily="34" charset="0"/>
              <a:buChar char="•"/>
            </a:pPr>
            <a:r>
              <a:rPr lang="en-US" sz="2400" dirty="0">
                <a:solidFill>
                  <a:prstClr val="black"/>
                </a:solidFill>
              </a:rPr>
              <a:t>The Shiite scholars challenge the power of the Shah</a:t>
            </a:r>
          </a:p>
          <a:p>
            <a:pPr marL="342900" lvl="0" indent="-342900">
              <a:buFont typeface="Arial" panose="020B0604020202020204" pitchFamily="34" charset="0"/>
              <a:buChar char="•"/>
            </a:pPr>
            <a:r>
              <a:rPr lang="en-US" sz="2400" dirty="0">
                <a:solidFill>
                  <a:prstClr val="black"/>
                </a:solidFill>
              </a:rPr>
              <a:t>The Shiites encourage persecution of religious minorities leading to the rebellion of the Sunni </a:t>
            </a:r>
            <a:r>
              <a:rPr lang="en-US" sz="2400" dirty="0" err="1">
                <a:solidFill>
                  <a:prstClr val="black"/>
                </a:solidFill>
              </a:rPr>
              <a:t>Afgans</a:t>
            </a:r>
            <a:endParaRPr lang="en-US" sz="2400" dirty="0">
              <a:solidFill>
                <a:prstClr val="black"/>
              </a:solidFill>
            </a:endParaRPr>
          </a:p>
          <a:p>
            <a:pPr marL="342900" lvl="0" indent="-342900">
              <a:buFont typeface="Arial" panose="020B0604020202020204" pitchFamily="34" charset="0"/>
              <a:buChar char="•"/>
            </a:pPr>
            <a:r>
              <a:rPr lang="en-US" sz="2400" dirty="0">
                <a:solidFill>
                  <a:prstClr val="black"/>
                </a:solidFill>
              </a:rPr>
              <a:t>This rebellion will lead to the abdication of the last </a:t>
            </a:r>
            <a:r>
              <a:rPr lang="en-US" sz="2400" dirty="0" err="1">
                <a:solidFill>
                  <a:prstClr val="black"/>
                </a:solidFill>
              </a:rPr>
              <a:t>Safavid</a:t>
            </a:r>
            <a:r>
              <a:rPr lang="en-US" sz="2400" dirty="0">
                <a:solidFill>
                  <a:prstClr val="black"/>
                </a:solidFill>
              </a:rPr>
              <a:t> ruler in 1722</a:t>
            </a:r>
          </a:p>
          <a:p>
            <a:pPr marL="342900" lvl="0" indent="-342900">
              <a:buFont typeface="Arial" panose="020B0604020202020204" pitchFamily="34" charset="0"/>
              <a:buChar char="•"/>
            </a:pPr>
            <a:r>
              <a:rPr lang="en-US" sz="2400" dirty="0">
                <a:solidFill>
                  <a:prstClr val="black"/>
                </a:solidFill>
              </a:rPr>
              <a:t>Even with this loss the </a:t>
            </a:r>
            <a:r>
              <a:rPr lang="en-US" sz="2400" dirty="0" err="1">
                <a:solidFill>
                  <a:prstClr val="black"/>
                </a:solidFill>
              </a:rPr>
              <a:t>Safavid</a:t>
            </a:r>
            <a:r>
              <a:rPr lang="en-US" sz="2400" dirty="0">
                <a:solidFill>
                  <a:prstClr val="black"/>
                </a:solidFill>
              </a:rPr>
              <a:t> empire will firmly establish </a:t>
            </a:r>
            <a:r>
              <a:rPr lang="en-US" sz="2400">
                <a:solidFill>
                  <a:prstClr val="black"/>
                </a:solidFill>
              </a:rPr>
              <a:t>Shiites in Iran</a:t>
            </a:r>
            <a:endParaRPr lang="en-US" sz="2400" dirty="0">
              <a:solidFill>
                <a:prstClr val="black"/>
              </a:solidFill>
            </a:endParaRPr>
          </a:p>
          <a:p>
            <a:pPr marL="342900" lvl="0" indent="-342900">
              <a:buFont typeface="Arial" panose="020B0604020202020204" pitchFamily="34" charset="0"/>
              <a:buChar char="•"/>
            </a:pPr>
            <a:r>
              <a:rPr lang="en-US" sz="2400" dirty="0">
                <a:solidFill>
                  <a:prstClr val="black"/>
                </a:solidFill>
              </a:rPr>
              <a:t>In the late 1700’s the </a:t>
            </a:r>
            <a:r>
              <a:rPr lang="en-US" sz="2400" dirty="0" err="1">
                <a:solidFill>
                  <a:prstClr val="black"/>
                </a:solidFill>
              </a:rPr>
              <a:t>Qajars</a:t>
            </a:r>
            <a:r>
              <a:rPr lang="en-US" sz="2400" dirty="0">
                <a:solidFill>
                  <a:prstClr val="black"/>
                </a:solidFill>
              </a:rPr>
              <a:t> will form a new dynasty until 1925, they will make Tehran their capital</a:t>
            </a:r>
          </a:p>
        </p:txBody>
      </p:sp>
    </p:spTree>
    <p:extLst>
      <p:ext uri="{BB962C8B-B14F-4D97-AF65-F5344CB8AC3E}">
        <p14:creationId xmlns:p14="http://schemas.microsoft.com/office/powerpoint/2010/main" val="3006831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The Rise of the Safavids</a:t>
            </a:r>
          </a:p>
        </p:txBody>
      </p:sp>
      <p:pic>
        <p:nvPicPr>
          <p:cNvPr id="3" name="Picture 2" descr="HSWH_SC_L04_R1157959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70231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Shah Abbas used the formal setting of his court and also mingled informally with his people in order to provide a just rule for the Savavid empire.</a:t>
            </a:r>
          </a:p>
        </p:txBody>
      </p:sp>
    </p:spTree>
    <p:extLst>
      <p:ext uri="{BB962C8B-B14F-4D97-AF65-F5344CB8AC3E}">
        <p14:creationId xmlns:p14="http://schemas.microsoft.com/office/powerpoint/2010/main" val="3987770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The Rise of the Safavids</a:t>
            </a:r>
          </a:p>
        </p:txBody>
      </p:sp>
      <p:pic>
        <p:nvPicPr>
          <p:cNvPr id="3" name="Picture 2" descr="HSWH_SC_L04_M00314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738664"/>
          </a:xfrm>
          <a:prstGeom prst="rect">
            <a:avLst/>
          </a:prstGeom>
          <a:noFill/>
        </p:spPr>
        <p:txBody>
          <a:bodyPr vert="horz" rtlCol="0">
            <a:spAutoFit/>
          </a:bodyPr>
          <a:lstStyle/>
          <a:p>
            <a:r>
              <a:rPr lang="en-US" sz="1400"/>
              <a:t>Analyze Maps At its greatest extent, the Ottoman empire stretched across three continents, while the Safavid empire controlled most of what is today Iran. Into what regions did the Ottoman empire expand under Suleiman?</a:t>
            </a:r>
          </a:p>
        </p:txBody>
      </p:sp>
    </p:spTree>
    <p:extLst>
      <p:ext uri="{BB962C8B-B14F-4D97-AF65-F5344CB8AC3E}">
        <p14:creationId xmlns:p14="http://schemas.microsoft.com/office/powerpoint/2010/main" val="1315075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Growth of the Ottoman Empire</a:t>
            </a:r>
          </a:p>
        </p:txBody>
      </p:sp>
      <p:sp>
        <p:nvSpPr>
          <p:cNvPr id="3" name="TextBox 2"/>
          <p:cNvSpPr txBox="1"/>
          <p:nvPr/>
        </p:nvSpPr>
        <p:spPr>
          <a:xfrm>
            <a:off x="279400" y="1460500"/>
            <a:ext cx="7620000" cy="3970318"/>
          </a:xfrm>
          <a:prstGeom prst="rect">
            <a:avLst/>
          </a:prstGeom>
          <a:noFill/>
        </p:spPr>
        <p:txBody>
          <a:bodyPr vert="horz" rtlCol="0">
            <a:spAutoFit/>
          </a:bodyPr>
          <a:lstStyle/>
          <a:p>
            <a:r>
              <a:rPr lang="en-US" sz="2800" dirty="0"/>
              <a:t>Why did conquering Constantinople strengthen the Ottoman empire?</a:t>
            </a:r>
          </a:p>
          <a:p>
            <a:endParaRPr lang="en-US" sz="2800" dirty="0"/>
          </a:p>
          <a:p>
            <a:r>
              <a:rPr lang="en-US" sz="2800" dirty="0"/>
              <a:t>A.  It helped in overcoming the </a:t>
            </a:r>
            <a:r>
              <a:rPr lang="en-US" sz="2800" dirty="0" err="1"/>
              <a:t>Safavids</a:t>
            </a:r>
            <a:r>
              <a:rPr lang="en-US" sz="2800" dirty="0"/>
              <a:t>.</a:t>
            </a:r>
          </a:p>
          <a:p>
            <a:r>
              <a:rPr lang="en-US" sz="2800" dirty="0"/>
              <a:t>B.  It allowed expansion into Africa.</a:t>
            </a:r>
          </a:p>
          <a:p>
            <a:r>
              <a:rPr lang="en-US" sz="2800" dirty="0"/>
              <a:t>C.  It gave the Ottomans a trading center and a governmental and cultural capital.</a:t>
            </a:r>
          </a:p>
          <a:p>
            <a:r>
              <a:rPr lang="en-US" sz="2800" dirty="0"/>
              <a:t>D.  It prevented the rise of Portuguese and European navies.</a:t>
            </a:r>
          </a:p>
        </p:txBody>
      </p:sp>
    </p:spTree>
    <p:extLst>
      <p:ext uri="{BB962C8B-B14F-4D97-AF65-F5344CB8AC3E}">
        <p14:creationId xmlns:p14="http://schemas.microsoft.com/office/powerpoint/2010/main" val="2985568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Ottoman Society</a:t>
            </a:r>
          </a:p>
        </p:txBody>
      </p:sp>
      <p:sp>
        <p:nvSpPr>
          <p:cNvPr id="3" name="TextBox 2"/>
          <p:cNvSpPr txBox="1"/>
          <p:nvPr/>
        </p:nvSpPr>
        <p:spPr>
          <a:xfrm>
            <a:off x="279400" y="1460500"/>
            <a:ext cx="7620000" cy="3970318"/>
          </a:xfrm>
          <a:prstGeom prst="rect">
            <a:avLst/>
          </a:prstGeom>
          <a:noFill/>
        </p:spPr>
        <p:txBody>
          <a:bodyPr vert="horz" rtlCol="0">
            <a:spAutoFit/>
          </a:bodyPr>
          <a:lstStyle/>
          <a:p>
            <a:r>
              <a:rPr lang="en-US" sz="2800" dirty="0"/>
              <a:t>Given the importance of class divisions in the Ottoman empire, the best hope for the sons of those peoples the Ottomans conquered was to become</a:t>
            </a:r>
          </a:p>
          <a:p>
            <a:endParaRPr lang="en-US" sz="2800" dirty="0"/>
          </a:p>
          <a:p>
            <a:r>
              <a:rPr lang="en-US" sz="2800" dirty="0"/>
              <a:t>A.  </a:t>
            </a:r>
            <a:r>
              <a:rPr lang="en-US" sz="2800" dirty="0" err="1"/>
              <a:t>janizaries</a:t>
            </a:r>
            <a:r>
              <a:rPr lang="en-US" sz="2800" dirty="0"/>
              <a:t>.</a:t>
            </a:r>
          </a:p>
          <a:p>
            <a:r>
              <a:rPr lang="en-US" sz="2800" dirty="0"/>
              <a:t>B.  merchants.</a:t>
            </a:r>
          </a:p>
          <a:p>
            <a:r>
              <a:rPr lang="en-US" sz="2800" dirty="0"/>
              <a:t>C.  tax collectors.</a:t>
            </a:r>
          </a:p>
          <a:p>
            <a:r>
              <a:rPr lang="en-US" sz="2800" dirty="0"/>
              <a:t>D.  farmers.</a:t>
            </a:r>
          </a:p>
        </p:txBody>
      </p:sp>
    </p:spTree>
    <p:extLst>
      <p:ext uri="{BB962C8B-B14F-4D97-AF65-F5344CB8AC3E}">
        <p14:creationId xmlns:p14="http://schemas.microsoft.com/office/powerpoint/2010/main" val="1947500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292100"/>
            <a:ext cx="7620000" cy="461665"/>
          </a:xfrm>
          <a:prstGeom prst="rect">
            <a:avLst/>
          </a:prstGeom>
          <a:noFill/>
        </p:spPr>
        <p:txBody>
          <a:bodyPr vert="horz" rtlCol="0">
            <a:spAutoFit/>
          </a:bodyPr>
          <a:lstStyle/>
          <a:p>
            <a:r>
              <a:rPr lang="en-US" sz="2400" b="1" dirty="0">
                <a:solidFill>
                  <a:srgbClr val="0072BC"/>
                </a:solidFill>
              </a:rPr>
              <a:t>Quiz: The Rise of the </a:t>
            </a:r>
            <a:r>
              <a:rPr lang="en-US" sz="2400" b="1" dirty="0" err="1">
                <a:solidFill>
                  <a:srgbClr val="0072BC"/>
                </a:solidFill>
              </a:rPr>
              <a:t>Safavids</a:t>
            </a:r>
            <a:endParaRPr lang="en-US" sz="2400" b="1" dirty="0">
              <a:solidFill>
                <a:srgbClr val="0072BC"/>
              </a:solidFill>
            </a:endParaRPr>
          </a:p>
        </p:txBody>
      </p:sp>
      <p:sp>
        <p:nvSpPr>
          <p:cNvPr id="3" name="TextBox 2"/>
          <p:cNvSpPr txBox="1"/>
          <p:nvPr/>
        </p:nvSpPr>
        <p:spPr>
          <a:xfrm>
            <a:off x="193674" y="783630"/>
            <a:ext cx="8816975" cy="5693866"/>
          </a:xfrm>
          <a:prstGeom prst="rect">
            <a:avLst/>
          </a:prstGeom>
          <a:noFill/>
        </p:spPr>
        <p:txBody>
          <a:bodyPr vert="horz" wrap="square" rtlCol="0">
            <a:spAutoFit/>
          </a:bodyPr>
          <a:lstStyle/>
          <a:p>
            <a:r>
              <a:rPr lang="en-US" sz="2800" dirty="0"/>
              <a:t>How did the fact that the </a:t>
            </a:r>
            <a:r>
              <a:rPr lang="en-US" sz="2800" dirty="0" err="1"/>
              <a:t>Safavids</a:t>
            </a:r>
            <a:r>
              <a:rPr lang="en-US" sz="2800" dirty="0"/>
              <a:t> were Shiite Muslims affect relations with the Ottomans?</a:t>
            </a:r>
          </a:p>
          <a:p>
            <a:endParaRPr lang="en-US" sz="2800" dirty="0"/>
          </a:p>
          <a:p>
            <a:r>
              <a:rPr lang="en-US" sz="2800" dirty="0"/>
              <a:t>A.  Even though they shared a common religion, they were also neighbors, so they constantly fought over disputed territories.</a:t>
            </a:r>
          </a:p>
          <a:p>
            <a:r>
              <a:rPr lang="en-US" sz="2800" dirty="0"/>
              <a:t>B.  Both were united in their determination to win a holy war against Christian Europe.</a:t>
            </a:r>
          </a:p>
          <a:p>
            <a:r>
              <a:rPr lang="en-US" sz="2800" dirty="0"/>
              <a:t>C.  Ottomans attacked Shiite Muslims in Afghanistan, forcing the </a:t>
            </a:r>
            <a:r>
              <a:rPr lang="en-US" sz="2800" dirty="0" err="1"/>
              <a:t>Safavids</a:t>
            </a:r>
            <a:r>
              <a:rPr lang="en-US" sz="2800" dirty="0"/>
              <a:t> to fight Afghanistan.</a:t>
            </a:r>
          </a:p>
          <a:p>
            <a:r>
              <a:rPr lang="en-US" sz="2800" dirty="0"/>
              <a:t>D.  Religious differences increased conflict between the two empires because each was composed of a different sect of Islam.</a:t>
            </a:r>
          </a:p>
        </p:txBody>
      </p:sp>
    </p:spTree>
    <p:extLst>
      <p:ext uri="{BB962C8B-B14F-4D97-AF65-F5344CB8AC3E}">
        <p14:creationId xmlns:p14="http://schemas.microsoft.com/office/powerpoint/2010/main" val="2809954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79400" y="1524000"/>
            <a:ext cx="7620000" cy="400110"/>
          </a:xfrm>
          <a:prstGeom prst="rect">
            <a:avLst/>
          </a:prstGeom>
          <a:noFill/>
        </p:spPr>
        <p:txBody>
          <a:bodyPr vert="horz" rtlCol="0">
            <a:spAutoFit/>
          </a:bodyPr>
          <a:lstStyle/>
          <a:p>
            <a:r>
              <a:rPr lang="en-US" sz="2000" b="1">
                <a:solidFill>
                  <a:srgbClr val="0072BC"/>
                </a:solidFill>
              </a:rPr>
              <a:t>Learning Objectives</a:t>
            </a:r>
          </a:p>
        </p:txBody>
      </p:sp>
      <p:sp>
        <p:nvSpPr>
          <p:cNvPr id="5" name="TextBox 4"/>
          <p:cNvSpPr txBox="1"/>
          <p:nvPr/>
        </p:nvSpPr>
        <p:spPr>
          <a:xfrm>
            <a:off x="279400" y="2032000"/>
            <a:ext cx="7620000" cy="2246769"/>
          </a:xfrm>
          <a:prstGeom prst="rect">
            <a:avLst/>
          </a:prstGeom>
          <a:noFill/>
        </p:spPr>
        <p:txBody>
          <a:bodyPr vert="horz" rtlCol="0">
            <a:spAutoFit/>
          </a:bodyPr>
          <a:lstStyle/>
          <a:p>
            <a:pPr marL="342900" indent="-342900">
              <a:buChar char="•"/>
            </a:pPr>
            <a:r>
              <a:rPr lang="en-US" sz="2800" dirty="0"/>
              <a:t>Explain the impact of the Ottoman empire on Eastern Europe.</a:t>
            </a:r>
          </a:p>
          <a:p>
            <a:pPr marL="342900" indent="-342900">
              <a:buChar char="•"/>
            </a:pPr>
            <a:r>
              <a:rPr lang="en-US" sz="2800" dirty="0"/>
              <a:t>Describe the characteristics of Ottoman culture.</a:t>
            </a:r>
          </a:p>
          <a:p>
            <a:pPr marL="342900" indent="-342900">
              <a:buChar char="•"/>
            </a:pPr>
            <a:r>
              <a:rPr lang="en-US" sz="2800" dirty="0"/>
              <a:t>Explain how Abbas the Great strengthened the </a:t>
            </a:r>
            <a:r>
              <a:rPr lang="en-US" sz="2800" dirty="0" err="1"/>
              <a:t>Safavid</a:t>
            </a:r>
            <a:r>
              <a:rPr lang="en-US" sz="2800" dirty="0"/>
              <a:t> empire.</a:t>
            </a:r>
          </a:p>
        </p:txBody>
      </p:sp>
      <p:sp>
        <p:nvSpPr>
          <p:cNvPr id="6" name="TextBox 5"/>
          <p:cNvSpPr txBox="1"/>
          <p:nvPr/>
        </p:nvSpPr>
        <p:spPr>
          <a:xfrm>
            <a:off x="279400" y="486920"/>
            <a:ext cx="8864600" cy="830997"/>
          </a:xfrm>
          <a:prstGeom prst="rect">
            <a:avLst/>
          </a:prstGeom>
          <a:noFill/>
        </p:spPr>
        <p:txBody>
          <a:bodyPr vert="horz" wrap="square" rtlCol="0">
            <a:spAutoFit/>
          </a:bodyPr>
          <a:lstStyle/>
          <a:p>
            <a:r>
              <a:rPr lang="en-US" sz="2400" b="1" dirty="0">
                <a:solidFill>
                  <a:srgbClr val="DA0202"/>
                </a:solidFill>
              </a:rPr>
              <a:t>The Muslim World and Africa (730 B.C.-A.D. 1500)</a:t>
            </a:r>
            <a:r>
              <a:rPr lang="en-US" sz="2400" dirty="0">
                <a:solidFill>
                  <a:srgbClr val="DA0202"/>
                </a:solidFill>
              </a:rPr>
              <a:t> </a:t>
            </a:r>
          </a:p>
          <a:p>
            <a:r>
              <a:rPr lang="en-US" sz="2400" b="1" dirty="0"/>
              <a:t>Lesson 4 </a:t>
            </a:r>
            <a:r>
              <a:rPr lang="en-US" sz="2400" dirty="0"/>
              <a:t>The Ottoman and </a:t>
            </a:r>
            <a:r>
              <a:rPr lang="en-US" sz="2400" dirty="0" err="1"/>
              <a:t>Safavid</a:t>
            </a:r>
            <a:r>
              <a:rPr lang="en-US" sz="2400" dirty="0"/>
              <a:t> Empires </a:t>
            </a:r>
          </a:p>
        </p:txBody>
      </p:sp>
    </p:spTree>
    <p:extLst>
      <p:ext uri="{BB962C8B-B14F-4D97-AF65-F5344CB8AC3E}">
        <p14:creationId xmlns:p14="http://schemas.microsoft.com/office/powerpoint/2010/main" val="3329548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8350250" cy="461665"/>
          </a:xfrm>
          <a:prstGeom prst="rect">
            <a:avLst/>
          </a:prstGeom>
          <a:noFill/>
        </p:spPr>
        <p:txBody>
          <a:bodyPr vert="horz" wrap="square" rtlCol="0">
            <a:spAutoFit/>
          </a:bodyPr>
          <a:lstStyle/>
          <a:p>
            <a:pPr algn="ctr"/>
            <a:r>
              <a:rPr lang="en-US" sz="2400" b="1" dirty="0">
                <a:solidFill>
                  <a:srgbClr val="0072BC"/>
                </a:solidFill>
              </a:rPr>
              <a:t>Growth of the Ottoman Empire</a:t>
            </a:r>
          </a:p>
        </p:txBody>
      </p:sp>
      <p:sp>
        <p:nvSpPr>
          <p:cNvPr id="3" name="TextBox 2"/>
          <p:cNvSpPr txBox="1"/>
          <p:nvPr/>
        </p:nvSpPr>
        <p:spPr>
          <a:xfrm>
            <a:off x="279400" y="1212850"/>
            <a:ext cx="8350250" cy="5262979"/>
          </a:xfrm>
          <a:prstGeom prst="rect">
            <a:avLst/>
          </a:prstGeom>
          <a:noFill/>
        </p:spPr>
        <p:txBody>
          <a:bodyPr vert="horz" wrap="square" rtlCol="0">
            <a:spAutoFit/>
          </a:bodyPr>
          <a:lstStyle/>
          <a:p>
            <a:pPr algn="ctr"/>
            <a:r>
              <a:rPr lang="en-US" sz="2400" dirty="0"/>
              <a:t>The Ottomans Conquer Constantinople</a:t>
            </a:r>
          </a:p>
          <a:p>
            <a:pPr marL="342900" indent="-342900">
              <a:buFont typeface="Arial" panose="020B0604020202020204" pitchFamily="34" charset="0"/>
              <a:buChar char="•"/>
            </a:pPr>
            <a:r>
              <a:rPr lang="en-US" sz="2400" dirty="0"/>
              <a:t>Ottomans are Turkish speaking nomads from Central Asia</a:t>
            </a:r>
          </a:p>
          <a:p>
            <a:pPr marL="342900" indent="-342900">
              <a:buFont typeface="Arial" panose="020B0604020202020204" pitchFamily="34" charset="0"/>
              <a:buChar char="•"/>
            </a:pPr>
            <a:r>
              <a:rPr lang="en-US" sz="2400" dirty="0"/>
              <a:t>Fighting the last bit of Byzantine Empire, capture Constantinople under Sultan Mehmet II by transporting ships overland to the harbor</a:t>
            </a:r>
          </a:p>
          <a:p>
            <a:pPr marL="342900" indent="-342900">
              <a:buFont typeface="Arial" panose="020B0604020202020204" pitchFamily="34" charset="0"/>
              <a:buChar char="•"/>
            </a:pPr>
            <a:r>
              <a:rPr lang="en-US" sz="2400" dirty="0"/>
              <a:t>Use cannons to take out the walls, Const. becomes </a:t>
            </a:r>
            <a:r>
              <a:rPr lang="en-US" sz="2400" dirty="0" err="1"/>
              <a:t>Instanbul</a:t>
            </a:r>
            <a:r>
              <a:rPr lang="en-US" sz="2400" dirty="0"/>
              <a:t> </a:t>
            </a:r>
          </a:p>
          <a:p>
            <a:pPr algn="ctr"/>
            <a:r>
              <a:rPr lang="en-US" sz="2400" dirty="0"/>
              <a:t>Suleiman the Magnificent</a:t>
            </a:r>
          </a:p>
          <a:p>
            <a:pPr marL="342900" indent="-342900">
              <a:buFont typeface="Arial" panose="020B0604020202020204" pitchFamily="34" charset="0"/>
              <a:buChar char="•"/>
            </a:pPr>
            <a:r>
              <a:rPr lang="en-US" sz="2400" dirty="0"/>
              <a:t>Ruled from 1520-1566 </a:t>
            </a:r>
          </a:p>
          <a:p>
            <a:pPr marL="342900" indent="-342900">
              <a:buFont typeface="Arial" panose="020B0604020202020204" pitchFamily="34" charset="0"/>
              <a:buChar char="•"/>
            </a:pPr>
            <a:r>
              <a:rPr lang="en-US" sz="2400" dirty="0"/>
              <a:t>Went east into the Middle East</a:t>
            </a:r>
          </a:p>
          <a:p>
            <a:pPr marL="342900" indent="-342900">
              <a:buFont typeface="Arial" panose="020B0604020202020204" pitchFamily="34" charset="0"/>
              <a:buChar char="•"/>
            </a:pPr>
            <a:r>
              <a:rPr lang="en-US" sz="2400" dirty="0"/>
              <a:t>Went west into Europe, and tried to take Vienna</a:t>
            </a:r>
          </a:p>
          <a:p>
            <a:pPr marL="342900" indent="-342900">
              <a:buFont typeface="Arial" panose="020B0604020202020204" pitchFamily="34" charset="0"/>
              <a:buChar char="•"/>
            </a:pPr>
            <a:r>
              <a:rPr lang="en-US" sz="2400" dirty="0"/>
              <a:t>The French, in hopes of weakening rivals The Hapsburg Empire sign a treaty with the Ottomans. This allows French merchants to travel into the Ottoman Empire, unlike other European merchants</a:t>
            </a:r>
          </a:p>
        </p:txBody>
      </p:sp>
    </p:spTree>
    <p:extLst>
      <p:ext uri="{BB962C8B-B14F-4D97-AF65-F5344CB8AC3E}">
        <p14:creationId xmlns:p14="http://schemas.microsoft.com/office/powerpoint/2010/main" val="4277017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773" y="404167"/>
            <a:ext cx="8416925" cy="461665"/>
          </a:xfrm>
          <a:prstGeom prst="rect">
            <a:avLst/>
          </a:prstGeom>
          <a:noFill/>
        </p:spPr>
        <p:txBody>
          <a:bodyPr vert="horz" wrap="square" rtlCol="0">
            <a:spAutoFit/>
          </a:bodyPr>
          <a:lstStyle/>
          <a:p>
            <a:pPr algn="ctr"/>
            <a:r>
              <a:rPr lang="en-US" sz="2400" b="1" dirty="0">
                <a:solidFill>
                  <a:srgbClr val="0072BC"/>
                </a:solidFill>
              </a:rPr>
              <a:t>Growth of the Ottoman Empire</a:t>
            </a:r>
          </a:p>
        </p:txBody>
      </p:sp>
      <p:sp>
        <p:nvSpPr>
          <p:cNvPr id="3" name="TextBox 2"/>
          <p:cNvSpPr txBox="1"/>
          <p:nvPr/>
        </p:nvSpPr>
        <p:spPr>
          <a:xfrm>
            <a:off x="279397" y="869007"/>
            <a:ext cx="8321675" cy="5632311"/>
          </a:xfrm>
          <a:prstGeom prst="rect">
            <a:avLst/>
          </a:prstGeom>
          <a:noFill/>
        </p:spPr>
        <p:txBody>
          <a:bodyPr vert="horz" wrap="square" rtlCol="0">
            <a:spAutoFit/>
          </a:bodyPr>
          <a:lstStyle/>
          <a:p>
            <a:pPr lvl="0" algn="ctr"/>
            <a:r>
              <a:rPr lang="en-US" sz="2400" dirty="0">
                <a:solidFill>
                  <a:prstClr val="black"/>
                </a:solidFill>
              </a:rPr>
              <a:t>Ottomans Control Trade</a:t>
            </a:r>
          </a:p>
          <a:p>
            <a:pPr marL="342900" lvl="0" indent="-342900">
              <a:buFont typeface="Arial" panose="020B0604020202020204" pitchFamily="34" charset="0"/>
              <a:buChar char="•"/>
            </a:pPr>
            <a:r>
              <a:rPr lang="en-US" sz="2400" dirty="0">
                <a:solidFill>
                  <a:prstClr val="black"/>
                </a:solidFill>
              </a:rPr>
              <a:t>The Ottomans control major trade routes making Istanbul very wealthy</a:t>
            </a:r>
          </a:p>
          <a:p>
            <a:pPr marL="342900" lvl="0" indent="-342900">
              <a:buFont typeface="Arial" panose="020B0604020202020204" pitchFamily="34" charset="0"/>
              <a:buChar char="•"/>
            </a:pPr>
            <a:r>
              <a:rPr lang="en-US" sz="2400" dirty="0">
                <a:solidFill>
                  <a:prstClr val="black"/>
                </a:solidFill>
              </a:rPr>
              <a:t>1533 Suleiman creates a large fleet to take control of Eastern Mediterranean Sea</a:t>
            </a:r>
          </a:p>
          <a:p>
            <a:pPr marL="342900" lvl="0" indent="-342900">
              <a:buFont typeface="Arial" panose="020B0604020202020204" pitchFamily="34" charset="0"/>
              <a:buChar char="•"/>
            </a:pPr>
            <a:r>
              <a:rPr lang="en-US" sz="2400" dirty="0">
                <a:solidFill>
                  <a:prstClr val="black"/>
                </a:solidFill>
              </a:rPr>
              <a:t>Eventually the Portuguese and others will go around Africa to end control of land and sea routes by the Ottomans</a:t>
            </a:r>
          </a:p>
          <a:p>
            <a:pPr lvl="0" algn="ctr"/>
            <a:r>
              <a:rPr lang="en-US" sz="2400" dirty="0">
                <a:solidFill>
                  <a:prstClr val="black"/>
                </a:solidFill>
              </a:rPr>
              <a:t>Ottoman Government</a:t>
            </a:r>
          </a:p>
          <a:p>
            <a:pPr marL="342900" lvl="0" indent="-342900">
              <a:buFont typeface="Arial" panose="020B0604020202020204" pitchFamily="34" charset="0"/>
              <a:buChar char="•"/>
            </a:pPr>
            <a:r>
              <a:rPr lang="en-US" sz="2400" dirty="0">
                <a:solidFill>
                  <a:prstClr val="black"/>
                </a:solidFill>
              </a:rPr>
              <a:t>Empire stretched from Hungary to Mesopotamia to across North Africa</a:t>
            </a:r>
          </a:p>
          <a:p>
            <a:pPr marL="342900" lvl="0" indent="-342900">
              <a:buFont typeface="Arial" panose="020B0604020202020204" pitchFamily="34" charset="0"/>
              <a:buChar char="•"/>
            </a:pPr>
            <a:r>
              <a:rPr lang="en-US" sz="2400" dirty="0">
                <a:solidFill>
                  <a:prstClr val="black"/>
                </a:solidFill>
              </a:rPr>
              <a:t>Suleiman will be Emperor and Protector of the Sacred Places (Mecca and Medina)</a:t>
            </a:r>
          </a:p>
          <a:p>
            <a:pPr marL="342900" lvl="0" indent="-342900">
              <a:buFont typeface="Arial" panose="020B0604020202020204" pitchFamily="34" charset="0"/>
              <a:buChar char="•"/>
            </a:pPr>
            <a:r>
              <a:rPr lang="en-US" sz="2400" dirty="0">
                <a:solidFill>
                  <a:prstClr val="black"/>
                </a:solidFill>
              </a:rPr>
              <a:t>Suleiman will rule with a grand council and a Vizier, a huge bureaucracy  for the government and an army to keep the peace</a:t>
            </a:r>
          </a:p>
        </p:txBody>
      </p:sp>
    </p:spTree>
    <p:extLst>
      <p:ext uri="{BB962C8B-B14F-4D97-AF65-F5344CB8AC3E}">
        <p14:creationId xmlns:p14="http://schemas.microsoft.com/office/powerpoint/2010/main" val="3129595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Growth of the Ottoman Empire</a:t>
            </a:r>
          </a:p>
        </p:txBody>
      </p:sp>
      <p:pic>
        <p:nvPicPr>
          <p:cNvPr id="3" name="Picture 2" descr="HSWH_SC_L04_R1157940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67183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Until the Ottomans invaded, the high, thick walls and well-positioned defenses of Constantinople had repelled invaders for a thousand years.</a:t>
            </a:r>
          </a:p>
        </p:txBody>
      </p:sp>
    </p:spTree>
    <p:extLst>
      <p:ext uri="{BB962C8B-B14F-4D97-AF65-F5344CB8AC3E}">
        <p14:creationId xmlns:p14="http://schemas.microsoft.com/office/powerpoint/2010/main" val="1860018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404167"/>
            <a:ext cx="8331200" cy="461665"/>
          </a:xfrm>
          <a:prstGeom prst="rect">
            <a:avLst/>
          </a:prstGeom>
          <a:noFill/>
        </p:spPr>
        <p:txBody>
          <a:bodyPr vert="horz" wrap="square" rtlCol="0">
            <a:spAutoFit/>
          </a:bodyPr>
          <a:lstStyle/>
          <a:p>
            <a:pPr algn="ctr"/>
            <a:r>
              <a:rPr lang="en-US" sz="2400" b="1" dirty="0">
                <a:solidFill>
                  <a:srgbClr val="0072BC"/>
                </a:solidFill>
              </a:rPr>
              <a:t>Ottoman Society</a:t>
            </a:r>
          </a:p>
        </p:txBody>
      </p:sp>
      <p:sp>
        <p:nvSpPr>
          <p:cNvPr id="3" name="TextBox 2"/>
          <p:cNvSpPr txBox="1"/>
          <p:nvPr/>
        </p:nvSpPr>
        <p:spPr>
          <a:xfrm>
            <a:off x="279400" y="888057"/>
            <a:ext cx="8531225" cy="5632311"/>
          </a:xfrm>
          <a:prstGeom prst="rect">
            <a:avLst/>
          </a:prstGeom>
          <a:noFill/>
        </p:spPr>
        <p:txBody>
          <a:bodyPr vert="horz" wrap="square" rtlCol="0">
            <a:spAutoFit/>
          </a:bodyPr>
          <a:lstStyle/>
          <a:p>
            <a:pPr algn="ctr"/>
            <a:r>
              <a:rPr lang="en-US" sz="2400" dirty="0"/>
              <a:t>Religion in Ottoman Society</a:t>
            </a:r>
          </a:p>
          <a:p>
            <a:pPr marL="342900" indent="-342900">
              <a:buFont typeface="Arial" panose="020B0604020202020204" pitchFamily="34" charset="0"/>
              <a:buChar char="•"/>
            </a:pPr>
            <a:r>
              <a:rPr lang="en-US" sz="2400" dirty="0"/>
              <a:t>The men of sword and pen were Muslims while others included non Muslims</a:t>
            </a:r>
          </a:p>
          <a:p>
            <a:pPr marL="342900" indent="-342900">
              <a:buFont typeface="Arial" panose="020B0604020202020204" pitchFamily="34" charset="0"/>
              <a:buChar char="•"/>
            </a:pPr>
            <a:r>
              <a:rPr lang="en-US" sz="2400" dirty="0"/>
              <a:t>Other religious groups were organized in millets, or religious communities</a:t>
            </a:r>
          </a:p>
          <a:p>
            <a:pPr marL="342900" indent="-342900">
              <a:buFont typeface="Arial" panose="020B0604020202020204" pitchFamily="34" charset="0"/>
              <a:buChar char="•"/>
            </a:pPr>
            <a:r>
              <a:rPr lang="en-US" sz="2400" dirty="0"/>
              <a:t>Millet leaders were responsible for education and some legal matters</a:t>
            </a:r>
          </a:p>
          <a:p>
            <a:pPr marL="342900" indent="-342900">
              <a:buFont typeface="Arial" panose="020B0604020202020204" pitchFamily="34" charset="0"/>
              <a:buChar char="•"/>
            </a:pPr>
            <a:r>
              <a:rPr lang="en-US" sz="2400" dirty="0"/>
              <a:t>Jewish millets bring international banking connections and a new technology for making cloth. They come from Spain in 1492</a:t>
            </a:r>
          </a:p>
          <a:p>
            <a:pPr algn="ctr"/>
            <a:r>
              <a:rPr lang="en-US" sz="2400" dirty="0"/>
              <a:t>Treatment of Conquered Peoples</a:t>
            </a:r>
          </a:p>
          <a:p>
            <a:pPr marL="342900" indent="-342900">
              <a:buFont typeface="Arial" panose="020B0604020202020204" pitchFamily="34" charset="0"/>
              <a:buChar char="•"/>
            </a:pPr>
            <a:r>
              <a:rPr lang="en-US" sz="2400" dirty="0"/>
              <a:t>They recruit officers from conquered people</a:t>
            </a:r>
          </a:p>
          <a:p>
            <a:pPr marL="342900" indent="-342900">
              <a:buFont typeface="Arial" panose="020B0604020202020204" pitchFamily="34" charset="0"/>
              <a:buChar char="•"/>
            </a:pPr>
            <a:r>
              <a:rPr lang="en-US" sz="2400" dirty="0"/>
              <a:t>In the Balkans they take the boys, convert them to Islam, give them military training at the palace. The best join the elite forces and the brightest are sent to schools to become government officials. Girls became slaves in wealthy households</a:t>
            </a:r>
          </a:p>
        </p:txBody>
      </p:sp>
    </p:spTree>
    <p:extLst>
      <p:ext uri="{BB962C8B-B14F-4D97-AF65-F5344CB8AC3E}">
        <p14:creationId xmlns:p14="http://schemas.microsoft.com/office/powerpoint/2010/main" val="1886182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8521700" cy="461665"/>
          </a:xfrm>
          <a:prstGeom prst="rect">
            <a:avLst/>
          </a:prstGeom>
          <a:noFill/>
        </p:spPr>
        <p:txBody>
          <a:bodyPr vert="horz" wrap="square" rtlCol="0">
            <a:spAutoFit/>
          </a:bodyPr>
          <a:lstStyle/>
          <a:p>
            <a:pPr algn="ctr"/>
            <a:r>
              <a:rPr lang="en-US" sz="2400" b="1" dirty="0">
                <a:solidFill>
                  <a:srgbClr val="0072BC"/>
                </a:solidFill>
              </a:rPr>
              <a:t>Ottoman Society</a:t>
            </a:r>
          </a:p>
        </p:txBody>
      </p:sp>
      <p:sp>
        <p:nvSpPr>
          <p:cNvPr id="3" name="TextBox 2"/>
          <p:cNvSpPr txBox="1"/>
          <p:nvPr/>
        </p:nvSpPr>
        <p:spPr>
          <a:xfrm>
            <a:off x="279400" y="1460500"/>
            <a:ext cx="8521700" cy="4893647"/>
          </a:xfrm>
          <a:prstGeom prst="rect">
            <a:avLst/>
          </a:prstGeom>
          <a:noFill/>
        </p:spPr>
        <p:txBody>
          <a:bodyPr vert="horz" wrap="square" rtlCol="0">
            <a:spAutoFit/>
          </a:bodyPr>
          <a:lstStyle/>
          <a:p>
            <a:pPr lvl="0" algn="ctr"/>
            <a:r>
              <a:rPr lang="en-US" sz="2400" dirty="0">
                <a:solidFill>
                  <a:prstClr val="black"/>
                </a:solidFill>
              </a:rPr>
              <a:t>Literature and the Arts</a:t>
            </a:r>
          </a:p>
          <a:p>
            <a:pPr marL="342900" lvl="0" indent="-342900">
              <a:buFont typeface="Arial" panose="020B0604020202020204" pitchFamily="34" charset="0"/>
              <a:buChar char="•"/>
            </a:pPr>
            <a:r>
              <a:rPr lang="en-US" sz="2400" dirty="0">
                <a:solidFill>
                  <a:prstClr val="black"/>
                </a:solidFill>
              </a:rPr>
              <a:t>Ottoman poets work to produce Arab and Persian works into Turkish</a:t>
            </a:r>
          </a:p>
          <a:p>
            <a:pPr marL="342900" lvl="0" indent="-342900">
              <a:buFont typeface="Arial" panose="020B0604020202020204" pitchFamily="34" charset="0"/>
              <a:buChar char="•"/>
            </a:pPr>
            <a:r>
              <a:rPr lang="en-US" sz="2400" dirty="0">
                <a:solidFill>
                  <a:prstClr val="black"/>
                </a:solidFill>
              </a:rPr>
              <a:t>The royal architect Sinan builds the </a:t>
            </a:r>
            <a:r>
              <a:rPr lang="en-US" sz="2400" dirty="0" err="1">
                <a:solidFill>
                  <a:prstClr val="black"/>
                </a:solidFill>
              </a:rPr>
              <a:t>Selimiye</a:t>
            </a:r>
            <a:r>
              <a:rPr lang="en-US" sz="2400" dirty="0">
                <a:solidFill>
                  <a:prstClr val="black"/>
                </a:solidFill>
              </a:rPr>
              <a:t> Mosque and compares it to the </a:t>
            </a:r>
            <a:r>
              <a:rPr lang="en-US" sz="2400" dirty="0" err="1">
                <a:solidFill>
                  <a:prstClr val="black"/>
                </a:solidFill>
              </a:rPr>
              <a:t>Hagia</a:t>
            </a:r>
            <a:r>
              <a:rPr lang="en-US" sz="2400" dirty="0">
                <a:solidFill>
                  <a:prstClr val="black"/>
                </a:solidFill>
              </a:rPr>
              <a:t> Sophia and says the dome is bigger</a:t>
            </a:r>
          </a:p>
          <a:p>
            <a:pPr lvl="0" algn="ctr"/>
            <a:r>
              <a:rPr lang="en-US" sz="2400" dirty="0">
                <a:solidFill>
                  <a:prstClr val="black"/>
                </a:solidFill>
              </a:rPr>
              <a:t>Decline of the Ottomans</a:t>
            </a:r>
          </a:p>
          <a:p>
            <a:pPr marL="342900" lvl="0" indent="-342900">
              <a:buFont typeface="Arial" panose="020B0604020202020204" pitchFamily="34" charset="0"/>
              <a:buChar char="•"/>
            </a:pPr>
            <a:r>
              <a:rPr lang="en-US" sz="2400" dirty="0">
                <a:solidFill>
                  <a:prstClr val="black"/>
                </a:solidFill>
              </a:rPr>
              <a:t>After Suleiman’s death in 1566, the empire starts to change. His successor Selim II leaves the ruling to the ministers and you have corruption</a:t>
            </a:r>
          </a:p>
          <a:p>
            <a:pPr marL="342900" lvl="0" indent="-342900">
              <a:buFont typeface="Arial" panose="020B0604020202020204" pitchFamily="34" charset="0"/>
              <a:buChar char="•"/>
            </a:pPr>
            <a:r>
              <a:rPr lang="en-US" sz="2400" dirty="0">
                <a:solidFill>
                  <a:prstClr val="black"/>
                </a:solidFill>
              </a:rPr>
              <a:t>By the 1700’s European advance in commerce and technology, leaving the Ottomans behind. </a:t>
            </a:r>
          </a:p>
          <a:p>
            <a:pPr marL="342900" lvl="0" indent="-342900">
              <a:buFont typeface="Arial" panose="020B0604020202020204" pitchFamily="34" charset="0"/>
              <a:buChar char="•"/>
            </a:pPr>
            <a:r>
              <a:rPr lang="en-US" sz="2400" dirty="0">
                <a:solidFill>
                  <a:prstClr val="black"/>
                </a:solidFill>
              </a:rPr>
              <a:t>Russia and other European powers take over Ottoman lands</a:t>
            </a:r>
          </a:p>
          <a:p>
            <a:pPr marL="342900" lvl="0" indent="-342900">
              <a:buFont typeface="Arial" panose="020B0604020202020204" pitchFamily="34" charset="0"/>
              <a:buChar char="•"/>
            </a:pPr>
            <a:r>
              <a:rPr lang="en-US" sz="2400" dirty="0">
                <a:solidFill>
                  <a:prstClr val="black"/>
                </a:solidFill>
              </a:rPr>
              <a:t>North African rulers will break away from the Ottomans</a:t>
            </a:r>
          </a:p>
        </p:txBody>
      </p:sp>
    </p:spTree>
    <p:extLst>
      <p:ext uri="{BB962C8B-B14F-4D97-AF65-F5344CB8AC3E}">
        <p14:creationId xmlns:p14="http://schemas.microsoft.com/office/powerpoint/2010/main" val="150371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Ottoman Society</a:t>
            </a:r>
          </a:p>
        </p:txBody>
      </p:sp>
      <p:pic>
        <p:nvPicPr>
          <p:cNvPr id="3" name="Picture 2" descr="HSWH_SC_L04_A00363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77978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Under the Ottoman empire, trade thrived and many people attained great wealth, particularly local rulers.</a:t>
            </a:r>
          </a:p>
        </p:txBody>
      </p:sp>
    </p:spTree>
    <p:extLst>
      <p:ext uri="{BB962C8B-B14F-4D97-AF65-F5344CB8AC3E}">
        <p14:creationId xmlns:p14="http://schemas.microsoft.com/office/powerpoint/2010/main" val="121203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Ottoman Society</a:t>
            </a:r>
          </a:p>
        </p:txBody>
      </p:sp>
      <p:pic>
        <p:nvPicPr>
          <p:cNvPr id="3" name="Picture 2" descr="HSWH_SC_L04_R1157952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3416300" cy="4178300"/>
          </a:xfrm>
          <a:prstGeom prst="rect">
            <a:avLst/>
          </a:prstGeom>
        </p:spPr>
      </p:pic>
      <p:sp>
        <p:nvSpPr>
          <p:cNvPr id="4" name="TextBox 3"/>
          <p:cNvSpPr txBox="1"/>
          <p:nvPr/>
        </p:nvSpPr>
        <p:spPr>
          <a:xfrm>
            <a:off x="279400" y="5778500"/>
            <a:ext cx="7620000" cy="738664"/>
          </a:xfrm>
          <a:prstGeom prst="rect">
            <a:avLst/>
          </a:prstGeom>
          <a:noFill/>
        </p:spPr>
        <p:txBody>
          <a:bodyPr vert="horz" rtlCol="0">
            <a:spAutoFit/>
          </a:bodyPr>
          <a:lstStyle/>
          <a:p>
            <a:r>
              <a:rPr lang="en-US" sz="1400"/>
              <a:t>The janizaries, or the elite military force made up mostly of converted Christians, suppressed any revolt within the Ottoman empire because they controlled the military, even dethroning Sultan Beyezid II.</a:t>
            </a:r>
          </a:p>
        </p:txBody>
      </p:sp>
    </p:spTree>
    <p:extLst>
      <p:ext uri="{BB962C8B-B14F-4D97-AF65-F5344CB8AC3E}">
        <p14:creationId xmlns:p14="http://schemas.microsoft.com/office/powerpoint/2010/main" val="7979770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559</TotalTime>
  <Words>1054</Words>
  <Application>Microsoft Office PowerPoint</Application>
  <PresentationFormat>On-screen Show (4:3)</PresentationFormat>
  <Paragraphs>94</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Blankman</dc:creator>
  <cp:lastModifiedBy>Pilamunga, Charles D.</cp:lastModifiedBy>
  <cp:revision>16</cp:revision>
  <dcterms:created xsi:type="dcterms:W3CDTF">2014-12-05T18:52:37Z</dcterms:created>
  <dcterms:modified xsi:type="dcterms:W3CDTF">2017-11-21T13:46:27Z</dcterms:modified>
</cp:coreProperties>
</file>